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2" r:id="rId6"/>
    <p:sldId id="260" r:id="rId7"/>
    <p:sldId id="261" r:id="rId8"/>
    <p:sldId id="262" r:id="rId9"/>
    <p:sldId id="266" r:id="rId10"/>
    <p:sldId id="274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E5D8FE"/>
    <a:srgbClr val="FFC1C1"/>
    <a:srgbClr val="18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6" autoAdjust="0"/>
    <p:restoredTop sz="94434" autoAdjust="0"/>
  </p:normalViewPr>
  <p:slideViewPr>
    <p:cSldViewPr snapToGrid="0">
      <p:cViewPr varScale="1">
        <p:scale>
          <a:sx n="94" d="100"/>
          <a:sy n="94" d="100"/>
        </p:scale>
        <p:origin x="10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53" baseline="0"/>
            </a:pPr>
            <a:r>
              <a:rPr lang="ru-RU" dirty="0"/>
              <a:t>БЮДЖЕТ – </a:t>
            </a:r>
            <a:r>
              <a:rPr lang="ru-RU" dirty="0" smtClean="0"/>
              <a:t>11900,2 </a:t>
            </a:r>
            <a:r>
              <a:rPr lang="ru-RU" dirty="0"/>
              <a:t>(доходная часть)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159439732990838"/>
          <c:y val="0.12895088320842313"/>
          <c:w val="0.70840563111429256"/>
          <c:h val="0.5153044619422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- 10 797 (доходная часть)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950-4908-B136-6B4819C23E1E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F950-4908-B136-6B4819C23E1E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950-4908-B136-6B4819C23E1E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950-4908-B136-6B4819C23E1E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F950-4908-B136-6B4819C23E1E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950-4908-B136-6B4819C23E1E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950-4908-B136-6B4819C23E1E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F950-4908-B136-6B4819C23E1E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219116532813404E-2"/>
                  <c:y val="6.38239587880195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129,4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50-4908-B136-6B4819C23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551,1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950-4908-B136-6B4819C23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1339,7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1082,6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950-4908-B136-6B4819C23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63964015839098E-2"/>
                      <c:h val="4.5392872732099361E-2"/>
                    </c:manualLayout>
                  </c15:layout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221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1" baseline="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аренда земли</c:v>
                </c:pt>
                <c:pt idx="1">
                  <c:v>подоходный налог (2%)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акцизы</c:v>
                </c:pt>
                <c:pt idx="5">
                  <c:v>продажа земли</c:v>
                </c:pt>
                <c:pt idx="6">
                  <c:v>нотариат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0</c:v>
                </c:pt>
                <c:pt idx="1">
                  <c:v>129.4</c:v>
                </c:pt>
                <c:pt idx="2">
                  <c:v>551.1</c:v>
                </c:pt>
                <c:pt idx="3">
                  <c:v>1339.7</c:v>
                </c:pt>
                <c:pt idx="4">
                  <c:v>1082.5999999999999</c:v>
                </c:pt>
                <c:pt idx="5">
                  <c:v>36.6</c:v>
                </c:pt>
                <c:pt idx="6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950-4908-B136-6B4819C23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49">
          <a:noFill/>
        </a:ln>
      </c:spPr>
    </c:plotArea>
    <c:legend>
      <c:legendPos val="b"/>
      <c:legendEntry>
        <c:idx val="7"/>
        <c:delete val="1"/>
      </c:legendEntry>
      <c:layout/>
      <c:overlay val="0"/>
      <c:txPr>
        <a:bodyPr/>
        <a:lstStyle/>
        <a:p>
          <a:pPr>
            <a:defRPr sz="1752" b="1" i="0" baseline="0"/>
          </a:pPr>
          <a:endParaRPr lang="ru-RU"/>
        </a:p>
      </c:txPr>
    </c:legend>
    <c:plotVisOnly val="1"/>
    <c:dispBlanksAs val="zero"/>
    <c:showDLblsOverMax val="0"/>
  </c:chart>
  <c:spPr>
    <a:pattFill prst="weave">
      <a:fgClr>
        <a:srgbClr val="99FFCC"/>
      </a:fgClr>
      <a:bgClr>
        <a:sysClr val="window" lastClr="FFFFFF"/>
      </a:bgClr>
    </a:patt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3232935758463"/>
          <c:y val="0.16068348221597215"/>
          <c:w val="0.57352606208990653"/>
          <c:h val="0.479092126484719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rgbClr val="00B05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784-4065-B9DE-5F45D477B47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784-4065-B9DE-5F45D477B47F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rgbClr val="00B05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784-4065-B9DE-5F45D477B47F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784-4065-B9DE-5F45D477B47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784-4065-B9DE-5F45D477B47F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rgbClr val="00B05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784-4065-B9DE-5F45D477B47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6118,7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655110166675848E-2"/>
                  <c:y val="-2.9066329579615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1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10" baseline="0" dirty="0" smtClean="0"/>
                      <a:t>138,2</a:t>
                    </a:r>
                    <a:endParaRPr lang="en-US" sz="121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1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71604938271605E-2"/>
                      <c:h val="3.724108272274637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4.6296296296296294E-3"/>
                  <c:y val="4.3780846698305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1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6118.7</c:v>
                </c:pt>
                <c:pt idx="1">
                  <c:v>138.80000000000001</c:v>
                </c:pt>
                <c:pt idx="2">
                  <c:v>65</c:v>
                </c:pt>
                <c:pt idx="3">
                  <c:v>3017.9</c:v>
                </c:pt>
                <c:pt idx="4">
                  <c:v>2424</c:v>
                </c:pt>
                <c:pt idx="5">
                  <c:v>197.9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84-4065-B9DE-5F45D477B4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7955056"/>
        <c:axId val="237955448"/>
      </c:barChart>
      <c:catAx>
        <c:axId val="23795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7955448"/>
        <c:crosses val="autoZero"/>
        <c:auto val="1"/>
        <c:lblAlgn val="ctr"/>
        <c:lblOffset val="100"/>
        <c:noMultiLvlLbl val="0"/>
      </c:catAx>
      <c:valAx>
        <c:axId val="237955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795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872702010735042"/>
          <c:y val="0.1833802263976286"/>
          <c:w val="0.30215331832581471"/>
          <c:h val="0.81661977360237137"/>
        </c:manualLayout>
      </c:layout>
      <c:overlay val="0"/>
      <c:spPr>
        <a:pattFill prst="weave">
          <a:fgClr>
            <a:srgbClr val="99FFCC"/>
          </a:fgClr>
          <a:bgClr>
            <a:schemeClr val="bg1"/>
          </a:bgClr>
        </a:patt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weave">
      <a:fgClr>
        <a:srgbClr val="99FFCC"/>
      </a:fgClr>
      <a:bgClr>
        <a:schemeClr val="bg1"/>
      </a:bgClr>
    </a:patt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Лист1!$A$2:$A$5</c15:sqref>
                  </c15:fullRef>
                </c:ext>
              </c:extLst>
              <c:f>Лист1!$A$2:$A$3</c:f>
              <c:strCache>
                <c:ptCount val="2"/>
                <c:pt idx="0">
                  <c:v>Ремонт</c:v>
                </c:pt>
                <c:pt idx="1">
                  <c:v>Содержание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Лист1!$B$2:$B$5</c15:sqref>
                  </c15:fullRef>
                </c:ext>
              </c:extLst>
              <c:f>Лист1!$B$2:$B$3</c:f>
              <c:numCache>
                <c:formatCode>0.00</c:formatCode>
                <c:ptCount val="2"/>
                <c:pt idx="0">
                  <c:v>1620.6</c:v>
                </c:pt>
                <c:pt idx="1">
                  <c:v>1396.8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0.04895</cdr:x>
      <cdr:y>0.79975</cdr:y>
    </cdr:from>
    <cdr:to>
      <cdr:x>0.16655</cdr:x>
      <cdr:y>0.94118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518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0.02927</cdr:x>
      <cdr:y>0.63529</cdr:y>
    </cdr:from>
    <cdr:to>
      <cdr:x>0.23518</cdr:x>
      <cdr:y>0.77622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41148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0.56596</cdr:y>
    </cdr:from>
    <cdr:to>
      <cdr:x>0.2743</cdr:x>
      <cdr:y>0.76421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657600"/>
          <a:ext cx="21336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0.63529</cdr:y>
    </cdr:from>
    <cdr:to>
      <cdr:x>0.44402</cdr:x>
      <cdr:y>0.75244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4114800"/>
          <a:ext cx="35814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0.68185</cdr:y>
    </cdr:from>
    <cdr:to>
      <cdr:x>0.61134</cdr:x>
      <cdr:y>0.76421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4419600"/>
          <a:ext cx="5105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u="sng" dirty="0"/>
            <a:t>СОБСТВЕННЫЕ</a:t>
          </a:r>
          <a:r>
            <a:rPr lang="ru-RU" sz="2200" dirty="0"/>
            <a:t> </a:t>
          </a:r>
          <a:r>
            <a:rPr lang="ru-RU" sz="2200" b="1" u="sng" dirty="0"/>
            <a:t>ДОХОДЫ – </a:t>
          </a:r>
          <a:r>
            <a:rPr lang="ru-RU" sz="2200" b="1" u="sng" dirty="0" smtClean="0"/>
            <a:t>3144,8</a:t>
          </a:r>
          <a:endParaRPr lang="ru-RU" sz="2200" b="1" u="sng" dirty="0"/>
        </a:p>
        <a:p xmlns:a="http://schemas.openxmlformats.org/drawingml/2006/main">
          <a:r>
            <a:rPr lang="ru-RU" sz="2200" b="1" u="sng" dirty="0"/>
            <a:t>,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DB0D-4BCA-4FD0-90F1-11D560F041CE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83672-BF16-4D18-A9AE-FBA7F8BE53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86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DA529-4753-4D21-B992-D1D460569F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3BA684-64B1-4D11-A464-C448F90D6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1C79EE3-9AEB-4C33-9017-E5F930FF2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29AD249-2213-4AED-ADA0-D5589A31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9920833-2C9E-4D42-8C11-2BE2D889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BF075DF-4FDA-4F37-9A18-A991327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E2EE7C-1001-4FE2-85EB-13088746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77E2E30-5C95-418D-A929-2563BC92B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D6FE703-8EFA-450D-BFE0-AFA9755C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D0EE07-E866-45C0-800C-ED7C6B40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01BF24B-EEBC-4977-941B-2153DF8A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C4478D5-9048-4AA7-AD22-FD5230F5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C7580A0-99B1-4113-8C20-773A35B9B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5F3FD24-528B-44C4-BD96-C5E30E2E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B94957-E2AB-4619-B2FF-6D063DD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E666E3-3D6E-495D-801F-95355176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8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E009E9-87D9-4A8B-8653-8D4FDDEB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F38EE50-84F5-404F-B267-652206F2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F50B6B3-F4ED-4BF8-B6DF-EADCE33F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975B028-52F8-4A5D-9517-F4BC4704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36F9C9-7187-4829-A339-95B7C326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1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4629CD-03A0-4394-9B64-AB1FA624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5506924-B0D1-4677-B213-918A412E0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19366E-D248-4094-B254-BD3724E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1AE0C80-AB11-4F8B-9453-72E82B2F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36838B-7132-41B1-9ADA-251B26DC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F43E40-CC4D-4279-883F-0BC43DA5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AA48A8-7E4F-459F-B985-729A4DAA4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49C1683-EA78-43E6-B56B-0BDE05C38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CB5FBCC-0D12-4A20-A4BC-4F4235A2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42A4DD9-DCF0-4C15-A9FA-4F1E9688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3B7425D-D624-4178-B792-DF18051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49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7AC1AC-DAC3-4CBB-9B64-7F28CDE3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2C1CE7C-7750-4286-A160-1B372A4D2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F443B9D-88DD-4800-BF72-5EF34EE6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3238C48-4601-4670-A656-88240142F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683D600-F705-49C4-A347-8CFC86B66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10C4E76-796A-481C-900B-E24A364D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0EBAD2E-54B4-47A2-8F7F-9406DC1F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C8EF2D6-4F38-4A60-A1AC-9CAC490A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04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A614D9-4A25-470F-ADBD-5B216477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45915D3-3773-4B16-B55E-173ED01E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6B8EC32-4B26-4AF2-AFCA-BB5EE83E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93CDC4B-D0AD-4496-9477-7FAA2A8B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2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7A31632-BA59-4D60-B171-0093D4AF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8AE6914-E48A-49D0-85FC-3CA255F8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2A8F684-BE88-4E69-8DF1-875C9A86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0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A4F09C-20FB-41AE-8BC2-A21F468C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FD956DA-3F80-4FD5-B83C-57CE4497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297BCA-D449-49DB-9954-737DD8C5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B38624-C248-43BF-8DA0-763FD195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2DC9783-BB59-4545-BBC9-5E2C24A3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51DD527-FF5D-4F8F-A6CB-04AF1086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7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2822BD-B9D7-4A54-9218-5A5362E0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FFFDB22-ECB8-4978-B4FE-5550CB2C0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66C9669-47EE-4FCD-B731-145544A2A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101D4A7-0C25-4B14-BDEC-BB4A2C5F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B938492-9698-4784-B342-E3482164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C0A7D6B-BCB0-4AE0-8A84-269F69F1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2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01082F-C540-4AFC-9127-4796DFBD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6D0D3FB-E0BC-4CF4-83BC-4EE03EFD6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9392A93-0F39-47BD-A37F-428F0A867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A581-03E2-45B7-8B9F-80BFD456C73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DB1E0D6-C34D-4CB6-93D8-34CA1B06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CBB49CE-4AC5-4942-9E32-66AB18FFF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6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D67C8E6-9002-43D5-9E19-2ABF28BEB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17095"/>
            <a:ext cx="11277600" cy="6063916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ru-RU" altLang="en-US" sz="3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Новосельского сельского поселения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за </a:t>
            </a:r>
            <a:r>
              <a:rPr lang="ru-RU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2024 </a:t>
            </a:r>
            <a:r>
              <a:rPr lang="ru-RU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год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для граждан</a:t>
            </a:r>
            <a:endParaRPr lang="ru-RU" altLang="en-US" sz="38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7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5B6F9B46-91A8-4B0A-B2F9-080E946D48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430057"/>
              </p:ext>
            </p:extLst>
          </p:nvPr>
        </p:nvGraphicFramePr>
        <p:xfrm>
          <a:off x="441434" y="332786"/>
          <a:ext cx="11256580" cy="5721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769C3C-9F24-498E-A9D5-B137D911A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48" y="0"/>
            <a:ext cx="8229600" cy="151210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Бюджет для граждан</a:t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altLang="en-US" sz="2400" b="1" dirty="0">
                <a:latin typeface="Calibri" panose="020F0502020204030204" charset="0"/>
                <a:cs typeface="Calibri" panose="020F0502020204030204" charset="0"/>
              </a:rPr>
              <a:t>Структура расходов бюджета Новосельского сельского поселения  </a:t>
            </a:r>
            <a:r>
              <a:rPr lang="ru-RU" altLang="en-US" sz="2400" b="1" dirty="0" smtClean="0">
                <a:latin typeface="Calibri" panose="020F0502020204030204" charset="0"/>
                <a:cs typeface="Calibri" panose="020F0502020204030204" charset="0"/>
              </a:rPr>
              <a:t>за </a:t>
            </a:r>
            <a:r>
              <a:rPr lang="ru-RU" altLang="en-US" sz="2400" b="1" dirty="0" smtClean="0">
                <a:latin typeface="Calibri" panose="020F0502020204030204" charset="0"/>
                <a:cs typeface="Calibri" panose="020F0502020204030204" charset="0"/>
              </a:rPr>
              <a:t>2024 </a:t>
            </a:r>
            <a:r>
              <a:rPr lang="ru-RU" altLang="en-US" sz="2400" b="1" dirty="0" smtClean="0">
                <a:latin typeface="Calibri" panose="020F0502020204030204" charset="0"/>
                <a:cs typeface="Calibri" panose="020F0502020204030204" charset="0"/>
              </a:rPr>
              <a:t>год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6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FADA5A-3C26-429E-886A-E281F687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en-US" b="1" dirty="0">
                <a:cs typeface="Calibri" panose="020F0502020204030204" pitchFamily="34" charset="0"/>
              </a:rPr>
              <a:t>Дорожный фонд Новосельского сельского поселения, </a:t>
            </a:r>
            <a:r>
              <a:rPr lang="ru-RU" altLang="en-US" b="1" dirty="0" smtClean="0">
                <a:cs typeface="Calibri" panose="020F0502020204030204" pitchFamily="34" charset="0"/>
              </a:rPr>
              <a:t>2024 год(тыс.руб</a:t>
            </a:r>
            <a:r>
              <a:rPr lang="ru-RU" altLang="en-US" b="1" dirty="0">
                <a:cs typeface="Calibri" panose="020F0502020204030204" pitchFamily="34" charset="0"/>
              </a:rPr>
              <a:t>.)</a:t>
            </a:r>
            <a:endParaRPr lang="ru-RU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0887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4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AF25E6-571D-4DCC-9963-BF645EDA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46895" cy="98241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94B09B6-3BF9-481C-9163-45E446038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74" y="1540042"/>
            <a:ext cx="11630526" cy="495283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85000" lnSpcReduction="20000"/>
          </a:bodyPr>
          <a:lstStyle/>
          <a:p>
            <a:pPr fontAlgn="auto"/>
            <a:r>
              <a:rPr lang="ru-RU" sz="3600" noProof="1"/>
              <a:t>Что такое бюджет для граждан?</a:t>
            </a:r>
          </a:p>
          <a:p>
            <a:pPr algn="just" fontAlgn="auto"/>
            <a:r>
              <a:rPr lang="ru-RU" noProof="1"/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 fontAlgn="auto"/>
            <a:endParaRPr lang="ru-RU" noProof="1"/>
          </a:p>
          <a:p>
            <a:pPr algn="just" fontAlgn="auto"/>
            <a:r>
              <a:rPr lang="ru-RU" noProof="1"/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>
              <a:buNone/>
            </a:pPr>
            <a:r>
              <a:rPr lang="ru-RU" sz="2000" noProof="1"/>
              <a:t>                                                                                    (статья 6 Бюджетного Кодекса Российской Федерации)</a:t>
            </a:r>
          </a:p>
          <a:p>
            <a:pPr>
              <a:buNone/>
            </a:pPr>
            <a:endParaRPr lang="ru-RU" sz="2000" noProof="1"/>
          </a:p>
          <a:p>
            <a:pPr algn="just" fontAlgn="auto"/>
            <a:r>
              <a:rPr lang="ru-RU" noProof="1"/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9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D8E7BF-132F-474D-8AC7-F9B3C1B6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304800"/>
            <a:ext cx="11614484" cy="6352674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altLang="en-US" sz="4300" b="1" dirty="0">
                <a:solidFill>
                  <a:srgbClr val="7030A0"/>
                </a:solidFill>
              </a:rPr>
              <a:t>Этапы бюджетного процесса: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Составление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Рассмотрение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Исполнение бюджета текущего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Формирование отчётности об исполнении бюджета предыдущего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 отчёта об исполнении бюджета  предыдущего финансового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044" y="251198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9576" y="105273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b="1" dirty="0">
                <a:ea typeface="Calibri" pitchFamily="34" charset="0"/>
                <a:cs typeface="Calibri" pitchFamily="34" charset="0"/>
              </a:rPr>
              <a:t>Структура зачисления налогов, уплачиваемых гражданами в разрезе бюджетов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89" y="3554336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5" y="4941168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581129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944" y="4243461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667508" y="3406111"/>
            <a:ext cx="504056" cy="3600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FF00"/>
                </a:solidFill>
              </a:rPr>
              <a:t>5%</a:t>
            </a:r>
          </a:p>
        </p:txBody>
      </p:sp>
      <p:sp>
        <p:nvSpPr>
          <p:cNvPr id="6" name="Овал 5"/>
          <p:cNvSpPr/>
          <p:nvPr/>
        </p:nvSpPr>
        <p:spPr>
          <a:xfrm>
            <a:off x="1863359" y="3627230"/>
            <a:ext cx="72008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15%</a:t>
            </a:r>
          </a:p>
        </p:txBody>
      </p:sp>
      <p:sp>
        <p:nvSpPr>
          <p:cNvPr id="8" name="Овал 7"/>
          <p:cNvSpPr/>
          <p:nvPr/>
        </p:nvSpPr>
        <p:spPr>
          <a:xfrm>
            <a:off x="2583439" y="3500917"/>
            <a:ext cx="720080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100%</a:t>
            </a:r>
          </a:p>
        </p:txBody>
      </p:sp>
      <p:sp>
        <p:nvSpPr>
          <p:cNvPr id="9" name="Овал 8"/>
          <p:cNvSpPr/>
          <p:nvPr/>
        </p:nvSpPr>
        <p:spPr>
          <a:xfrm>
            <a:off x="4727848" y="4437112"/>
            <a:ext cx="792088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100%</a:t>
            </a:r>
          </a:p>
        </p:txBody>
      </p:sp>
      <p:sp>
        <p:nvSpPr>
          <p:cNvPr id="10" name="Овал 9"/>
          <p:cNvSpPr/>
          <p:nvPr/>
        </p:nvSpPr>
        <p:spPr>
          <a:xfrm>
            <a:off x="4079776" y="4041068"/>
            <a:ext cx="741860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ru-RU" sz="2400" b="1" noProof="1"/>
              <a:t>*</a:t>
            </a:r>
            <a:r>
              <a:rPr lang="ru-RU" b="1" noProof="1"/>
              <a:t>%</a:t>
            </a:r>
          </a:p>
        </p:txBody>
      </p:sp>
      <p:sp>
        <p:nvSpPr>
          <p:cNvPr id="12" name="Овал 11"/>
          <p:cNvSpPr/>
          <p:nvPr/>
        </p:nvSpPr>
        <p:spPr>
          <a:xfrm>
            <a:off x="5252949" y="3953756"/>
            <a:ext cx="684076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27%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28048" y="4581128"/>
            <a:ext cx="50405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FFFF00"/>
                </a:solidFill>
              </a:rPr>
              <a:t>11%</a:t>
            </a:r>
          </a:p>
        </p:txBody>
      </p:sp>
      <p:sp>
        <p:nvSpPr>
          <p:cNvPr id="14" name="Овал 13"/>
          <p:cNvSpPr/>
          <p:nvPr/>
        </p:nvSpPr>
        <p:spPr>
          <a:xfrm>
            <a:off x="6956686" y="4739058"/>
            <a:ext cx="582884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71%</a:t>
            </a:r>
          </a:p>
        </p:txBody>
      </p:sp>
      <p:sp>
        <p:nvSpPr>
          <p:cNvPr id="15" name="Овал 14"/>
          <p:cNvSpPr/>
          <p:nvPr/>
        </p:nvSpPr>
        <p:spPr>
          <a:xfrm>
            <a:off x="7409442" y="4417718"/>
            <a:ext cx="558767" cy="4819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32304" y="4761148"/>
            <a:ext cx="615478" cy="481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17" name="Овал 16"/>
          <p:cNvSpPr/>
          <p:nvPr/>
        </p:nvSpPr>
        <p:spPr>
          <a:xfrm>
            <a:off x="9447782" y="5085184"/>
            <a:ext cx="680666" cy="5568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18" name="Овал 17"/>
          <p:cNvSpPr/>
          <p:nvPr/>
        </p:nvSpPr>
        <p:spPr>
          <a:xfrm>
            <a:off x="9624393" y="4401109"/>
            <a:ext cx="798909" cy="6120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75521" y="5085184"/>
            <a:ext cx="1527999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>
                <a:solidFill>
                  <a:schemeClr val="tx1"/>
                </a:solidFill>
              </a:rPr>
              <a:t>Федеральный бюджет</a:t>
            </a:r>
          </a:p>
          <a:p>
            <a:pPr lvl="0" algn="ctr"/>
            <a:r>
              <a:rPr lang="ru-RU" sz="1050" dirty="0">
                <a:solidFill>
                  <a:schemeClr val="tx1"/>
                </a:solidFill>
              </a:rPr>
              <a:t>(в основном формируется за счет косвенных налогов, НДПИ и таможенных пошлин)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295801" y="5733256"/>
            <a:ext cx="129918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>
                <a:solidFill>
                  <a:schemeClr val="tx1"/>
                </a:solidFill>
              </a:rPr>
              <a:t>Бюджет субъекта Российской Федерации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28048" y="6085374"/>
            <a:ext cx="1374972" cy="76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Районный бюджет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76320" y="6342930"/>
            <a:ext cx="1584176" cy="398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667508" y="1883221"/>
            <a:ext cx="1692188" cy="1401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Налог на доходы физических лиц</a:t>
            </a:r>
            <a:r>
              <a:rPr lang="ru-RU" altLang="en-US" sz="1100" dirty="0">
                <a:solidFill>
                  <a:srgbClr val="0D0D0D"/>
                </a:solidFill>
              </a:rPr>
              <a:t> (</a:t>
            </a:r>
            <a:r>
              <a:rPr lang="ru-RU" altLang="en-US" sz="1100" b="1" dirty="0">
                <a:solidFill>
                  <a:srgbClr val="0D0D0D"/>
                </a:solidFill>
              </a:rPr>
              <a:t>НДФЛ) с учётом межбюджетного регулирования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19737" y="2470099"/>
            <a:ext cx="1800201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Транспортный налог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83386" y="2772693"/>
            <a:ext cx="1332148" cy="980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200" b="1" dirty="0">
                <a:solidFill>
                  <a:srgbClr val="0D0D0D"/>
                </a:solidFill>
              </a:rPr>
              <a:t>Единый налог на вменённый налог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539571" y="2979205"/>
            <a:ext cx="1333745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000" b="1" dirty="0">
                <a:solidFill>
                  <a:schemeClr val="tx1"/>
                </a:solidFill>
              </a:rPr>
              <a:t>Акцизы на дизельное топливо, моторные масла, автомобильный бензин, прямогонный бензин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084332" y="3500918"/>
            <a:ext cx="1476164" cy="9001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Единый сельско-хозяйствен-</a:t>
            </a:r>
            <a:r>
              <a:rPr lang="ru-RU" altLang="en-US" sz="1100" b="1" dirty="0" err="1">
                <a:solidFill>
                  <a:srgbClr val="0D0D0D"/>
                </a:solidFill>
              </a:rPr>
              <a:t>ный</a:t>
            </a:r>
            <a:r>
              <a:rPr lang="ru-RU" altLang="en-US" sz="1100" b="1" dirty="0">
                <a:solidFill>
                  <a:srgbClr val="0D0D0D"/>
                </a:solidFill>
              </a:rPr>
              <a:t> налог</a:t>
            </a:r>
          </a:p>
        </p:txBody>
      </p:sp>
    </p:spTree>
    <p:extLst>
      <p:ext uri="{BB962C8B-B14F-4D97-AF65-F5344CB8AC3E}">
        <p14:creationId xmlns:p14="http://schemas.microsoft.com/office/powerpoint/2010/main" val="154456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3811" y="260648"/>
            <a:ext cx="79729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sz="3200" b="1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sz="2000" b="1" dirty="0">
                <a:solidFill>
                  <a:srgbClr val="FF0000"/>
                </a:solidFill>
              </a:rPr>
              <a:t>ЧТО ТАКОЕ БЮДЖЕТ?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4716" y="1365760"/>
            <a:ext cx="3443365" cy="2885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ДОХОДЫ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это поступающие в Бюджет денежных средств (налоги юридических и физических лиц, административные платежи и сборы, безвозмездные поступления)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19245" y="1365760"/>
            <a:ext cx="3443365" cy="28853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РАСХОДЫ </a:t>
            </a:r>
          </a:p>
          <a:p>
            <a:pPr algn="just"/>
            <a:r>
              <a:rPr lang="ru-RU" sz="2000" dirty="0"/>
              <a:t>это выплачиваемые из бюджета денежные средства выплаты содержание учреждений культуры и (социальные населению, муниципальных образования, другие)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73768" y="3982997"/>
            <a:ext cx="111653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cs typeface="Aharoni" panose="02010803020104030203" pitchFamily="2" charset="-79"/>
              </a:rPr>
              <a:t>БЮДЖЕТ</a:t>
            </a:r>
            <a:r>
              <a:rPr lang="ru-RU" sz="2000" b="1" dirty="0"/>
              <a:t> – форма образования и расходования денежных средств, </a:t>
            </a:r>
          </a:p>
          <a:p>
            <a:pPr algn="ctr"/>
            <a:r>
              <a:rPr lang="ru-RU" sz="2000" b="1" dirty="0"/>
              <a:t>предназначенных для финансового обеспечения задач и функций местного самоуправления</a:t>
            </a:r>
            <a:endParaRPr lang="ru-RU" sz="20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1430774"/>
            <a:ext cx="3024336" cy="282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rot="10800000" flipV="1">
            <a:off x="2406316" y="5324148"/>
            <a:ext cx="8229599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Сбалансированность бюджета по доходам и расходам –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 основополагающее требование, предъявляемое к органам, составляющим и утверждающим бюджет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9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8">
            <a:extLst>
              <a:ext uri="{FF2B5EF4-FFF2-40B4-BE49-F238E27FC236}">
                <a16:creationId xmlns="" xmlns:a16="http://schemas.microsoft.com/office/drawing/2014/main" id="{D18708E9-3BB2-45E2-A43E-2A7379EB852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881312" y="1788319"/>
            <a:ext cx="1857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E8A37C17-1FED-49DF-9643-A11338E6C496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92" y="2476374"/>
            <a:ext cx="2786062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10">
            <a:extLst>
              <a:ext uri="{FF2B5EF4-FFF2-40B4-BE49-F238E27FC236}">
                <a16:creationId xmlns="" xmlns:a16="http://schemas.microsoft.com/office/drawing/2014/main" id="{A4D57B99-C37C-4E4C-A6B0-F02AED5C4E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24062" y="1140619"/>
            <a:ext cx="7715250" cy="76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dirty="0"/>
              <a:t>Доходы - Расходы = Дефицит (Профицит)</a:t>
            </a:r>
          </a:p>
        </p:txBody>
      </p:sp>
      <p:sp>
        <p:nvSpPr>
          <p:cNvPr id="8" name="Номер слайда 12">
            <a:extLst>
              <a:ext uri="{FF2B5EF4-FFF2-40B4-BE49-F238E27FC236}">
                <a16:creationId xmlns="" xmlns:a16="http://schemas.microsoft.com/office/drawing/2014/main" id="{00B51894-6DE0-4C40-BE67-C420A537417C}"/>
              </a:ext>
            </a:extLst>
          </p:cNvPr>
          <p:cNvSpPr>
            <a:spLocks noGrp="1"/>
          </p:cNvSpPr>
          <p:nvPr/>
        </p:nvSpPr>
        <p:spPr>
          <a:xfrm>
            <a:off x="7862887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53AD6224-C405-40E5-A438-636922247576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2D971A6-E0DD-4F90-9040-10C74EA3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2" y="332510"/>
            <a:ext cx="62175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b="1" dirty="0">
                <a:cs typeface="Calibri" panose="020F0502020204030204" pitchFamily="34" charset="0"/>
              </a:rPr>
              <a:t>Основные понятия</a:t>
            </a:r>
          </a:p>
        </p:txBody>
      </p:sp>
      <p:sp>
        <p:nvSpPr>
          <p:cNvPr id="10" name="Выноска со стрелкой вправо 17">
            <a:extLst>
              <a:ext uri="{FF2B5EF4-FFF2-40B4-BE49-F238E27FC236}">
                <a16:creationId xmlns="" xmlns:a16="http://schemas.microsoft.com/office/drawing/2014/main" id="{A0D3BE08-564D-44BE-887B-7411A6EA2861}"/>
              </a:ext>
            </a:extLst>
          </p:cNvPr>
          <p:cNvSpPr/>
          <p:nvPr/>
        </p:nvSpPr>
        <p:spPr>
          <a:xfrm>
            <a:off x="2238375" y="2717007"/>
            <a:ext cx="2200275" cy="1928812"/>
          </a:xfrm>
          <a:prstGeom prst="rightArrowCallou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4F6228"/>
                </a:solidFill>
              </a:rPr>
              <a:t>ДОХОДЫ</a:t>
            </a:r>
          </a:p>
        </p:txBody>
      </p:sp>
      <p:sp>
        <p:nvSpPr>
          <p:cNvPr id="11" name="Выноска со стрелкой вправо 19">
            <a:extLst>
              <a:ext uri="{FF2B5EF4-FFF2-40B4-BE49-F238E27FC236}">
                <a16:creationId xmlns="" xmlns:a16="http://schemas.microsoft.com/office/drawing/2014/main" id="{DDBAF3B4-55CF-4365-AD72-239CE6AE4474}"/>
              </a:ext>
            </a:extLst>
          </p:cNvPr>
          <p:cNvSpPr/>
          <p:nvPr/>
        </p:nvSpPr>
        <p:spPr>
          <a:xfrm>
            <a:off x="7739062" y="2645569"/>
            <a:ext cx="2357438" cy="1914525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 dirty="0">
                <a:solidFill>
                  <a:srgbClr val="4F6228"/>
                </a:solidFill>
              </a:rPr>
              <a:t>РАСХОДЫ</a:t>
            </a:r>
          </a:p>
        </p:txBody>
      </p:sp>
      <p:sp>
        <p:nvSpPr>
          <p:cNvPr id="12" name="Блок-схема: ручное управление 11">
            <a:extLst>
              <a:ext uri="{FF2B5EF4-FFF2-40B4-BE49-F238E27FC236}">
                <a16:creationId xmlns="" xmlns:a16="http://schemas.microsoft.com/office/drawing/2014/main" id="{08250126-7AD3-4FA9-A31F-ABB20A7ACF9C}"/>
              </a:ext>
            </a:extLst>
          </p:cNvPr>
          <p:cNvSpPr/>
          <p:nvPr/>
        </p:nvSpPr>
        <p:spPr>
          <a:xfrm>
            <a:off x="597442" y="4908551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Дефицит (расходы больше доходов)</a:t>
            </a:r>
          </a:p>
        </p:txBody>
      </p:sp>
      <p:sp>
        <p:nvSpPr>
          <p:cNvPr id="13" name="Блок-схема: ручное управление 12">
            <a:extLst>
              <a:ext uri="{FF2B5EF4-FFF2-40B4-BE49-F238E27FC236}">
                <a16:creationId xmlns="" xmlns:a16="http://schemas.microsoft.com/office/drawing/2014/main" id="{9BFC39A9-2460-4B5F-BF49-F228225DF501}"/>
              </a:ext>
            </a:extLst>
          </p:cNvPr>
          <p:cNvSpPr/>
          <p:nvPr/>
        </p:nvSpPr>
        <p:spPr>
          <a:xfrm>
            <a:off x="6453186" y="4788694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Профицит (доходы больше расходов)</a:t>
            </a:r>
          </a:p>
        </p:txBody>
      </p:sp>
    </p:spTree>
    <p:extLst>
      <p:ext uri="{BB962C8B-B14F-4D97-AF65-F5344CB8AC3E}">
        <p14:creationId xmlns:p14="http://schemas.microsoft.com/office/powerpoint/2010/main" val="746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>
            <a:extLst>
              <a:ext uri="{FF2B5EF4-FFF2-40B4-BE49-F238E27FC236}">
                <a16:creationId xmlns="" xmlns:a16="http://schemas.microsoft.com/office/drawing/2014/main" id="{82C1A46D-648B-4579-BDF1-E1844227E64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45568" y="57946"/>
            <a:ext cx="7115175" cy="1011237"/>
          </a:xfrm>
          <a:prstGeom prst="rect">
            <a:avLst/>
          </a:prstGeom>
          <a:pattFill prst="weave">
            <a:fgClr>
              <a:srgbClr val="CCFFFF"/>
            </a:fgClr>
            <a:bgClr>
              <a:schemeClr val="bg1"/>
            </a:bgClr>
          </a:pattFill>
          <a:ln>
            <a:noFill/>
            <a:miter lim="800000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5" name="Текст 8">
            <a:extLst>
              <a:ext uri="{FF2B5EF4-FFF2-40B4-BE49-F238E27FC236}">
                <a16:creationId xmlns="" xmlns:a16="http://schemas.microsoft.com/office/drawing/2014/main" id="{8EE4442B-5B76-4FFA-B10F-A3F29655DE8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024188" y="1678782"/>
            <a:ext cx="18573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sp>
        <p:nvSpPr>
          <p:cNvPr id="6" name="Номер слайда 11">
            <a:extLst>
              <a:ext uri="{FF2B5EF4-FFF2-40B4-BE49-F238E27FC236}">
                <a16:creationId xmlns="" xmlns:a16="http://schemas.microsoft.com/office/drawing/2014/main" id="{552B3113-1E22-4864-A7A0-1D259A5FE6F4}"/>
              </a:ext>
            </a:extLst>
          </p:cNvPr>
          <p:cNvSpPr>
            <a:spLocks noGrp="1"/>
          </p:cNvSpPr>
          <p:nvPr/>
        </p:nvSpPr>
        <p:spPr>
          <a:xfrm>
            <a:off x="7934325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3261E8E7-CA76-4EC4-81FD-3174DE7C47C4}" type="slidenum">
              <a:rPr lang="ru-RU"/>
              <a:pPr/>
              <a:t>7</a:t>
            </a:fld>
            <a:endParaRPr lang="ru-RU" dirty="0"/>
          </a:p>
        </p:txBody>
      </p:sp>
      <p:sp>
        <p:nvSpPr>
          <p:cNvPr id="7" name="TextBox 7">
            <a:extLst>
              <a:ext uri="{FF2B5EF4-FFF2-40B4-BE49-F238E27FC236}">
                <a16:creationId xmlns="" xmlns:a16="http://schemas.microsoft.com/office/drawing/2014/main" id="{5F901DF1-7228-4C20-A2A1-AD3E2E7E9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1216819"/>
            <a:ext cx="6215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25406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ДОХОДЫ БЮДЖЕТА ПОСЕЛЕНИЯ</a:t>
            </a:r>
          </a:p>
        </p:txBody>
      </p:sp>
      <p:sp>
        <p:nvSpPr>
          <p:cNvPr id="8" name="Скругленный прямоугольник 12">
            <a:extLst>
              <a:ext uri="{FF2B5EF4-FFF2-40B4-BE49-F238E27FC236}">
                <a16:creationId xmlns="" xmlns:a16="http://schemas.microsoft.com/office/drawing/2014/main" id="{F9BF0265-27A1-4FCB-98A7-EA1F054349B9}"/>
              </a:ext>
            </a:extLst>
          </p:cNvPr>
          <p:cNvSpPr/>
          <p:nvPr/>
        </p:nvSpPr>
        <p:spPr>
          <a:xfrm>
            <a:off x="1952625" y="1788319"/>
            <a:ext cx="2501900" cy="928688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0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Налоговые доходы </a:t>
            </a:r>
            <a:r>
              <a:rPr lang="ru-RU" sz="2000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налогов)</a:t>
            </a:r>
          </a:p>
        </p:txBody>
      </p:sp>
      <p:sp>
        <p:nvSpPr>
          <p:cNvPr id="9" name="Скругленный прямоугольник 14">
            <a:extLst>
              <a:ext uri="{FF2B5EF4-FFF2-40B4-BE49-F238E27FC236}">
                <a16:creationId xmlns="" xmlns:a16="http://schemas.microsoft.com/office/drawing/2014/main" id="{328C9A05-7D86-47D2-B5E8-83D14777576D}"/>
              </a:ext>
            </a:extLst>
          </p:cNvPr>
          <p:cNvSpPr/>
          <p:nvPr/>
        </p:nvSpPr>
        <p:spPr>
          <a:xfrm>
            <a:off x="4738688" y="1788319"/>
            <a:ext cx="2643187" cy="1071563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Неналоговые доходы </a:t>
            </a:r>
            <a:r>
              <a:rPr lang="ru-RU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прочих пошлин, сборов)</a:t>
            </a:r>
          </a:p>
        </p:txBody>
      </p:sp>
      <p:sp>
        <p:nvSpPr>
          <p:cNvPr id="10" name="Скругленный прямоугольник 15">
            <a:extLst>
              <a:ext uri="{FF2B5EF4-FFF2-40B4-BE49-F238E27FC236}">
                <a16:creationId xmlns="" xmlns:a16="http://schemas.microsoft.com/office/drawing/2014/main" id="{9A32971E-DB6F-4071-916E-A58A61F9D78F}"/>
              </a:ext>
            </a:extLst>
          </p:cNvPr>
          <p:cNvSpPr/>
          <p:nvPr/>
        </p:nvSpPr>
        <p:spPr>
          <a:xfrm>
            <a:off x="7667625" y="1788319"/>
            <a:ext cx="2571750" cy="1285875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Безвозмездные поступления</a:t>
            </a:r>
          </a:p>
          <a:p>
            <a:pPr algn="ctr"/>
            <a:r>
              <a:rPr lang="ru-RU" altLang="en-US" sz="1600" dirty="0">
                <a:solidFill>
                  <a:srgbClr val="0D0D0D"/>
                </a:solidFill>
              </a:rPr>
              <a:t>(поступления из других бюджетов бюджетной системы РФ)</a:t>
            </a:r>
          </a:p>
        </p:txBody>
      </p:sp>
      <p:sp>
        <p:nvSpPr>
          <p:cNvPr id="11" name="Скругленный прямоугольник 16">
            <a:extLst>
              <a:ext uri="{FF2B5EF4-FFF2-40B4-BE49-F238E27FC236}">
                <a16:creationId xmlns="" xmlns:a16="http://schemas.microsoft.com/office/drawing/2014/main" id="{8C72813D-B340-46A4-8FC5-4A60938B4A70}"/>
              </a:ext>
            </a:extLst>
          </p:cNvPr>
          <p:cNvSpPr/>
          <p:nvPr/>
        </p:nvSpPr>
        <p:spPr>
          <a:xfrm>
            <a:off x="1952625" y="2788444"/>
            <a:ext cx="2500313" cy="3857625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Транспортный налог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2" name="Скругленный прямоугольник 19">
            <a:extLst>
              <a:ext uri="{FF2B5EF4-FFF2-40B4-BE49-F238E27FC236}">
                <a16:creationId xmlns="" xmlns:a16="http://schemas.microsoft.com/office/drawing/2014/main" id="{CE21167E-501E-4FAE-A987-1DA375C399F7}"/>
              </a:ext>
            </a:extLst>
          </p:cNvPr>
          <p:cNvSpPr/>
          <p:nvPr/>
        </p:nvSpPr>
        <p:spPr>
          <a:xfrm>
            <a:off x="7667625" y="3145632"/>
            <a:ext cx="2571750" cy="3500437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>
                <a:solidFill>
                  <a:srgbClr val="0D0D0D"/>
                </a:solidFill>
              </a:rPr>
              <a:t> </a:t>
            </a:r>
            <a:r>
              <a:rPr lang="ru-RU" altLang="en-US" sz="1600">
                <a:solidFill>
                  <a:srgbClr val="0D0D0D"/>
                </a:solidFill>
              </a:rPr>
              <a:t>Дотации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Субсидии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Субвенции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  <p:sp>
        <p:nvSpPr>
          <p:cNvPr id="13" name="Скругленный прямоугольник 20">
            <a:extLst>
              <a:ext uri="{FF2B5EF4-FFF2-40B4-BE49-F238E27FC236}">
                <a16:creationId xmlns="" xmlns:a16="http://schemas.microsoft.com/office/drawing/2014/main" id="{8BC849E8-1932-431D-A250-9C8FE2B1A54D}"/>
              </a:ext>
            </a:extLst>
          </p:cNvPr>
          <p:cNvSpPr/>
          <p:nvPr/>
        </p:nvSpPr>
        <p:spPr>
          <a:xfrm>
            <a:off x="4738688" y="2931319"/>
            <a:ext cx="2643187" cy="3714750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Доходы от продажи материальных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252356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538078A-1C53-457E-8129-C020F5ED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340894"/>
            <a:ext cx="11470106" cy="617621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 marL="0" indent="0">
              <a:buNone/>
            </a:pPr>
            <a:r>
              <a:rPr lang="ru-RU" dirty="0"/>
              <a:t>Налоговые и неналоговые          </a:t>
            </a:r>
            <a:r>
              <a:rPr lang="ru-RU" dirty="0" smtClean="0"/>
              <a:t>2024 </a:t>
            </a:r>
            <a:r>
              <a:rPr lang="ru-RU" dirty="0"/>
              <a:t>год                     Безвозмездные</a:t>
            </a:r>
          </a:p>
          <a:p>
            <a:pPr marL="0" indent="0">
              <a:buNone/>
            </a:pPr>
            <a:r>
              <a:rPr lang="ru-RU" dirty="0"/>
              <a:t>              доходы                                                                      поступления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C5C0FF9-DF28-4CD7-8595-1FDA7612DD1A}"/>
              </a:ext>
            </a:extLst>
          </p:cNvPr>
          <p:cNvSpPr/>
          <p:nvPr/>
        </p:nvSpPr>
        <p:spPr>
          <a:xfrm>
            <a:off x="1803400" y="3322320"/>
            <a:ext cx="503238" cy="15957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97302D5-55DA-43A5-942A-1F5D88AEEDB0}"/>
              </a:ext>
            </a:extLst>
          </p:cNvPr>
          <p:cNvSpPr/>
          <p:nvPr/>
        </p:nvSpPr>
        <p:spPr>
          <a:xfrm>
            <a:off x="1315453" y="1764632"/>
            <a:ext cx="1379329" cy="40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000" b="1" noProof="1" smtClean="0">
                <a:solidFill>
                  <a:schemeClr val="tx1"/>
                </a:solidFill>
              </a:rPr>
              <a:t>3144,8</a:t>
            </a:r>
            <a:endParaRPr lang="ru-RU" altLang="en-US" sz="2000" b="1" noProof="1">
              <a:solidFill>
                <a:schemeClr val="tx1"/>
              </a:solidFill>
            </a:endParaRPr>
          </a:p>
        </p:txBody>
      </p:sp>
      <p:sp>
        <p:nvSpPr>
          <p:cNvPr id="11" name="Текстовое поле 28">
            <a:extLst>
              <a:ext uri="{FF2B5EF4-FFF2-40B4-BE49-F238E27FC236}">
                <a16:creationId xmlns="" xmlns:a16="http://schemas.microsoft.com/office/drawing/2014/main" id="{0BF4E4F2-9248-4FCD-BE0C-11E7BA9BB5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01868" y="1912939"/>
            <a:ext cx="1785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000" b="1" dirty="0" smtClean="0">
                <a:cs typeface="Calibri" panose="020F0502020204030204" pitchFamily="34" charset="0"/>
              </a:rPr>
              <a:t>8755,4</a:t>
            </a:r>
            <a:endParaRPr lang="ru-RU" altLang="en-US" sz="2000" b="1" dirty="0"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B2BB1CA9-EAA4-492C-9770-DC2323042E29}"/>
              </a:ext>
            </a:extLst>
          </p:cNvPr>
          <p:cNvSpPr/>
          <p:nvPr/>
        </p:nvSpPr>
        <p:spPr>
          <a:xfrm>
            <a:off x="9227343" y="2398714"/>
            <a:ext cx="504825" cy="25193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7" name="Замещающее содержимое 14">
            <a:extLst>
              <a:ext uri="{FF2B5EF4-FFF2-40B4-BE49-F238E27FC236}">
                <a16:creationId xmlns="" xmlns:a16="http://schemas.microsoft.com/office/drawing/2014/main" id="{DB512A69-982F-4DFD-AAD0-B20C4C7C8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618" y="1347537"/>
            <a:ext cx="5218740" cy="405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2400" dirty="0">
                <a:cs typeface="Calibri" panose="020F0502020204030204" pitchFamily="34" charset="0"/>
              </a:rPr>
              <a:t>                                                           </a:t>
            </a:r>
            <a:r>
              <a:rPr lang="ru-RU" altLang="en-US" sz="2000" dirty="0">
                <a:cs typeface="Calibri" panose="020F0502020204030204" pitchFamily="34" charset="0"/>
              </a:rPr>
              <a:t> </a:t>
            </a:r>
            <a:r>
              <a:rPr lang="ru-RU" altLang="en-US" sz="2000" dirty="0" err="1">
                <a:cs typeface="Calibri" panose="020F0502020204030204" pitchFamily="34" charset="0"/>
              </a:rPr>
              <a:t>тыс.руб</a:t>
            </a:r>
            <a:r>
              <a:rPr lang="ru-RU" altLang="en-US" sz="2000" dirty="0">
                <a:cs typeface="Calibri" panose="020F0502020204030204" pitchFamily="34" charset="0"/>
              </a:rPr>
              <a:t>.</a:t>
            </a:r>
            <a:r>
              <a:rPr lang="ru-RU" altLang="en-US" sz="2400" dirty="0">
                <a:cs typeface="Calibri" panose="020F0502020204030204" pitchFamily="34" charset="0"/>
              </a:rPr>
              <a:t>      </a:t>
            </a:r>
            <a:endParaRPr lang="ru-RU" altLang="en-US" sz="2000" dirty="0">
              <a:cs typeface="Calibri" panose="020F0502020204030204" pitchFamily="34" charset="0"/>
            </a:endParaRPr>
          </a:p>
        </p:txBody>
      </p:sp>
      <p:sp>
        <p:nvSpPr>
          <p:cNvPr id="20" name="Скругленный прямоугольник 44">
            <a:extLst>
              <a:ext uri="{FF2B5EF4-FFF2-40B4-BE49-F238E27FC236}">
                <a16:creationId xmlns="" xmlns:a16="http://schemas.microsoft.com/office/drawing/2014/main" id="{E9E226A4-5727-4B7C-9E4D-8CF4B0EE61E1}"/>
              </a:ext>
            </a:extLst>
          </p:cNvPr>
          <p:cNvSpPr/>
          <p:nvPr/>
        </p:nvSpPr>
        <p:spPr>
          <a:xfrm>
            <a:off x="4278314" y="2166939"/>
            <a:ext cx="3538536" cy="2735263"/>
          </a:xfrm>
          <a:prstGeom prst="round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400" b="1" noProof="1">
                <a:solidFill>
                  <a:schemeClr val="tx1"/>
                </a:solidFill>
              </a:rPr>
              <a:t>Доходы бюджета всего:</a:t>
            </a:r>
          </a:p>
          <a:p>
            <a:pPr algn="ctr" fontAlgn="auto"/>
            <a:endParaRPr lang="ru-RU" altLang="en-US" sz="2000" b="1" noProof="1">
              <a:solidFill>
                <a:schemeClr val="accent2"/>
              </a:solidFill>
            </a:endParaRPr>
          </a:p>
          <a:p>
            <a:pPr algn="ctr" fontAlgn="auto"/>
            <a:endParaRPr lang="ru-RU" altLang="en-US" noProof="1">
              <a:solidFill>
                <a:schemeClr val="accent2"/>
              </a:solidFill>
            </a:endParaRPr>
          </a:p>
          <a:p>
            <a:pPr algn="ctr" fontAlgn="auto"/>
            <a:r>
              <a:rPr lang="ru-RU" altLang="en-US" sz="2000" noProof="1" smtClean="0">
                <a:solidFill>
                  <a:schemeClr val="tx1"/>
                </a:solidFill>
              </a:rPr>
              <a:t>2024 </a:t>
            </a:r>
            <a:r>
              <a:rPr lang="ru-RU" altLang="en-US" sz="2000" noProof="1">
                <a:solidFill>
                  <a:schemeClr val="tx1"/>
                </a:solidFill>
              </a:rPr>
              <a:t>год = </a:t>
            </a:r>
            <a:r>
              <a:rPr lang="ru-RU" altLang="en-US" sz="2000" noProof="1" smtClean="0">
                <a:solidFill>
                  <a:schemeClr val="tx1"/>
                </a:solidFill>
              </a:rPr>
              <a:t>11900,2тыс.руб</a:t>
            </a:r>
            <a:r>
              <a:rPr lang="ru-RU" altLang="en-US" sz="2000" noProof="1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540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D8F66E-B64B-4DE8-81F4-594C8CBD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869" y="160421"/>
            <a:ext cx="6896867" cy="77002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</a:t>
            </a:r>
            <a:r>
              <a:rPr lang="ru-RU" sz="53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3" name="Диаграмма 14">
            <a:extLst>
              <a:ext uri="{FF2B5EF4-FFF2-40B4-BE49-F238E27FC236}">
                <a16:creationId xmlns="" xmlns:a16="http://schemas.microsoft.com/office/drawing/2014/main" id="{1BAD8F2E-8002-4129-A226-E7FCDB2EC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191172"/>
              </p:ext>
            </p:extLst>
          </p:nvPr>
        </p:nvGraphicFramePr>
        <p:xfrm>
          <a:off x="260351" y="930442"/>
          <a:ext cx="11392568" cy="566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4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551</Words>
  <Application>Microsoft Office PowerPoint</Application>
  <PresentationFormat>Широкоэкранный</PresentationFormat>
  <Paragraphs>119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Aharoni</vt:lpstr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Бюджет для граждан</vt:lpstr>
      <vt:lpstr>Презентация PowerPoint</vt:lpstr>
      <vt:lpstr>Бюджет для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  Бюджет для граждан</vt:lpstr>
      <vt:lpstr>Бюджет для граждан Структура расходов бюджета Новосельского сельского поселения  за 2024 год</vt:lpstr>
      <vt:lpstr>Дорожный фонд Новосельского сельского поселения, 2024 год(тыс.руб.)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Новосельское</cp:lastModifiedBy>
  <cp:revision>59</cp:revision>
  <dcterms:created xsi:type="dcterms:W3CDTF">2018-04-17T11:54:36Z</dcterms:created>
  <dcterms:modified xsi:type="dcterms:W3CDTF">2025-03-11T12:21:51Z</dcterms:modified>
</cp:coreProperties>
</file>